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2" r:id="rId3"/>
    <p:sldId id="265" r:id="rId4"/>
    <p:sldId id="263" r:id="rId5"/>
    <p:sldId id="283" r:id="rId6"/>
    <p:sldId id="285" r:id="rId7"/>
    <p:sldId id="286" r:id="rId8"/>
    <p:sldId id="287" r:id="rId9"/>
    <p:sldId id="296" r:id="rId10"/>
    <p:sldId id="297" r:id="rId11"/>
    <p:sldId id="261" r:id="rId12"/>
    <p:sldId id="289" r:id="rId13"/>
    <p:sldId id="290" r:id="rId14"/>
    <p:sldId id="293" r:id="rId15"/>
    <p:sldId id="294" r:id="rId16"/>
    <p:sldId id="295" r:id="rId17"/>
    <p:sldId id="266" r:id="rId18"/>
    <p:sldId id="300" r:id="rId19"/>
    <p:sldId id="291" r:id="rId20"/>
    <p:sldId id="298" r:id="rId21"/>
    <p:sldId id="299" r:id="rId22"/>
    <p:sldId id="301" r:id="rId23"/>
    <p:sldId id="292" r:id="rId24"/>
    <p:sldId id="302" r:id="rId25"/>
    <p:sldId id="279" r:id="rId26"/>
  </p:sldIdLst>
  <p:sldSz cx="9144000" cy="5715000" type="screen16x10"/>
  <p:notesSz cx="6858000" cy="9144000"/>
  <p:embeddedFontLst>
    <p:embeddedFont>
      <p:font typeface="Lato Hairline" panose="020F0302020204030203" pitchFamily="34" charset="77"/>
      <p:regular r:id="rId29"/>
      <p:bold r:id="rId30"/>
      <p:italic r:id="rId31"/>
      <p:boldItalic r:id="rId32"/>
    </p:embeddedFont>
    <p:embeddedFont>
      <p:font typeface="Lato Light" panose="020F0302020204030203" pitchFamily="34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4073E-D663-4D62-8802-10CD0A4E2A53}">
  <a:tblStyle styleId="{9504073E-D663-4D62-8802-10CD0A4E2A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2"/>
    <p:restoredTop sz="94624"/>
  </p:normalViewPr>
  <p:slideViewPr>
    <p:cSldViewPr snapToGrid="0" snapToObjects="1">
      <p:cViewPr varScale="1">
        <p:scale>
          <a:sx n="122" d="100"/>
          <a:sy n="122" d="100"/>
        </p:scale>
        <p:origin x="456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8F6895-C091-FB49-8287-E536F5F4D3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07C6F-C5C0-F340-8E5F-A19065D665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FBF17-27B6-F743-8451-F90CA1B80A43}" type="datetimeFigureOut">
              <a:rPr lang="es-ES_tradnl" smtClean="0"/>
              <a:t>22/9/19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B571B-0F2A-C646-B081-6A76A55A6F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95E58-8D9C-A647-B269-CFFB008B5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CD1-B32A-FC4F-91EF-C29BF075C8A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78811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31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74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Fingeprint</a:t>
            </a:r>
            <a:r>
              <a:rPr lang="es-ES" dirty="0"/>
              <a:t> </a:t>
            </a:r>
            <a:r>
              <a:rPr lang="es-ES" dirty="0" err="1"/>
              <a:t>extraction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5118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854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Fingeprint</a:t>
            </a:r>
            <a:r>
              <a:rPr lang="es-ES" dirty="0"/>
              <a:t> </a:t>
            </a:r>
            <a:r>
              <a:rPr lang="es-ES" dirty="0" err="1"/>
              <a:t>extraction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4759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Fingeprint</a:t>
            </a:r>
            <a:r>
              <a:rPr lang="es-ES" dirty="0"/>
              <a:t> </a:t>
            </a:r>
            <a:r>
              <a:rPr lang="es-ES" dirty="0" err="1"/>
              <a:t>extraction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854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352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88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47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3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5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929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5418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551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36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351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443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911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2" y="0"/>
            <a:ext cx="4095677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652472"/>
            <a:ext cx="5250300" cy="1288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556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556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556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556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556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556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556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556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556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498861"/>
            <a:ext cx="5511300" cy="952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493778"/>
            <a:ext cx="5511300" cy="2894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lvl="0" indent="-380996">
              <a:spcBef>
                <a:spcPts val="667"/>
              </a:spcBef>
              <a:spcAft>
                <a:spcPts val="0"/>
              </a:spcAft>
              <a:buSzPts val="1800"/>
              <a:buChar char="×"/>
              <a:defRPr/>
            </a:lvl1pPr>
            <a:lvl2pPr marL="1015990" lvl="1" indent="-380996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523985" lvl="2" indent="-380996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2031980" lvl="3" indent="-380996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539975" lvl="4" indent="-38099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47970" lvl="5" indent="-38099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55964" lvl="6" indent="-38099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63959" lvl="7" indent="-38099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71954" lvl="8" indent="-38099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5192946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498861"/>
            <a:ext cx="5511300" cy="952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457583"/>
            <a:ext cx="26751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lvl="0" indent="-366885">
              <a:spcBef>
                <a:spcPts val="667"/>
              </a:spcBef>
              <a:spcAft>
                <a:spcPts val="0"/>
              </a:spcAft>
              <a:buSzPts val="1600"/>
              <a:buChar char="×"/>
              <a:defRPr sz="1778"/>
            </a:lvl1pPr>
            <a:lvl2pPr marL="1015990" lvl="1" indent="-366885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778"/>
            </a:lvl2pPr>
            <a:lvl3pPr marL="1523985" lvl="2" indent="-366885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778"/>
            </a:lvl3pPr>
            <a:lvl4pPr marL="2031980" lvl="3" indent="-366885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778"/>
            </a:lvl4pPr>
            <a:lvl5pPr marL="2539975" lvl="4" indent="-36688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778"/>
            </a:lvl5pPr>
            <a:lvl6pPr marL="3047970" lvl="5" indent="-36688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778"/>
            </a:lvl6pPr>
            <a:lvl7pPr marL="3555964" lvl="6" indent="-36688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778"/>
            </a:lvl7pPr>
            <a:lvl8pPr marL="4063959" lvl="7" indent="-36688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778"/>
            </a:lvl8pPr>
            <a:lvl9pPr marL="4571954" lvl="8" indent="-36688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778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457583"/>
            <a:ext cx="2675100" cy="29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07995" lvl="0" indent="-366885">
              <a:spcBef>
                <a:spcPts val="667"/>
              </a:spcBef>
              <a:spcAft>
                <a:spcPts val="0"/>
              </a:spcAft>
              <a:buSzPts val="1600"/>
              <a:buChar char="×"/>
              <a:defRPr sz="1778"/>
            </a:lvl1pPr>
            <a:lvl2pPr marL="1015990" lvl="1" indent="-366885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778"/>
            </a:lvl2pPr>
            <a:lvl3pPr marL="1523985" lvl="2" indent="-366885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778"/>
            </a:lvl3pPr>
            <a:lvl4pPr marL="2031980" lvl="3" indent="-366885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778"/>
            </a:lvl4pPr>
            <a:lvl5pPr marL="2539975" lvl="4" indent="-36688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778"/>
            </a:lvl5pPr>
            <a:lvl6pPr marL="3047970" lvl="5" indent="-36688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778"/>
            </a:lvl6pPr>
            <a:lvl7pPr marL="3555964" lvl="6" indent="-366885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778"/>
            </a:lvl7pPr>
            <a:lvl8pPr marL="4063959" lvl="7" indent="-366885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778"/>
            </a:lvl8pPr>
            <a:lvl9pPr marL="4571954" lvl="8" indent="-366885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778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5192946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userDrawn="1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71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5192946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7150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94219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5192946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498861"/>
            <a:ext cx="5511300" cy="95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493778"/>
            <a:ext cx="5511300" cy="289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5192946"/>
            <a:ext cx="548700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"/><Relationship Id="rId3" Type="http://schemas.openxmlformats.org/officeDocument/2006/relationships/image" Target="../media/image22.jpg"/><Relationship Id="rId7" Type="http://schemas.openxmlformats.org/officeDocument/2006/relationships/image" Target="../media/image27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9E6B65-85D4-5B4D-995F-7C01C793EDE6}"/>
              </a:ext>
            </a:extLst>
          </p:cNvPr>
          <p:cNvSpPr/>
          <p:nvPr/>
        </p:nvSpPr>
        <p:spPr>
          <a:xfrm>
            <a:off x="0" y="5175000"/>
            <a:ext cx="9144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Master Degree in Multimedia and Communications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056583" y="1624885"/>
            <a:ext cx="5833667" cy="1288667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-GB" sz="4000" dirty="0">
                <a:effectLst>
                  <a:outerShdw blurRad="63500" dist="63500" dir="5160000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Automatic captioning synchronization in theatre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EE4F1-4337-714E-AF5D-BFC9AB5971A1}"/>
              </a:ext>
            </a:extLst>
          </p:cNvPr>
          <p:cNvSpPr txBox="1"/>
          <p:nvPr/>
        </p:nvSpPr>
        <p:spPr>
          <a:xfrm>
            <a:off x="5255922" y="3998437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Author: Diego </a:t>
            </a:r>
            <a:r>
              <a:rPr lang="en-GB" sz="1800" dirty="0" err="1">
                <a:solidFill>
                  <a:schemeClr val="bg1"/>
                </a:solidFill>
              </a:rPr>
              <a:t>Carrero</a:t>
            </a:r>
            <a:r>
              <a:rPr lang="en-GB" sz="1800" dirty="0">
                <a:solidFill>
                  <a:schemeClr val="bg1"/>
                </a:solidFill>
              </a:rPr>
              <a:t> Figueroa</a:t>
            </a:r>
          </a:p>
          <a:p>
            <a:r>
              <a:rPr lang="en-GB" sz="1800" dirty="0">
                <a:solidFill>
                  <a:schemeClr val="bg1"/>
                </a:solidFill>
              </a:rPr>
              <a:t>Tutor: </a:t>
            </a:r>
            <a:r>
              <a:rPr lang="en-GB" sz="1800" dirty="0" err="1">
                <a:solidFill>
                  <a:schemeClr val="bg1"/>
                </a:solidFill>
              </a:rPr>
              <a:t>Ascensión</a:t>
            </a:r>
            <a:r>
              <a:rPr lang="en-GB" sz="1800" dirty="0">
                <a:solidFill>
                  <a:schemeClr val="bg1"/>
                </a:solidFill>
              </a:rPr>
              <a:t> Gallardo </a:t>
            </a:r>
            <a:r>
              <a:rPr lang="en-GB" sz="1800" dirty="0" err="1">
                <a:solidFill>
                  <a:schemeClr val="bg1"/>
                </a:solidFill>
              </a:rPr>
              <a:t>Antolín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4343D-569E-6244-A37B-96C7242A414F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cronimo_nombre1l">
            <a:extLst>
              <a:ext uri="{FF2B5EF4-FFF2-40B4-BE49-F238E27FC236}">
                <a16:creationId xmlns:a16="http://schemas.microsoft.com/office/drawing/2014/main" id="{9666C90C-01F8-4140-AACC-204E2AB35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000"/>
            <a:ext cx="4276239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Related work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Acoustic Fingerprint</a:t>
            </a:r>
            <a:endParaRPr sz="3200" dirty="0">
              <a:latin typeface="+mj-lt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dirty="0"/>
          </a:p>
        </p:txBody>
      </p:sp>
      <p:sp>
        <p:nvSpPr>
          <p:cNvPr id="12" name="Google Shape;122;p21">
            <a:extLst>
              <a:ext uri="{FF2B5EF4-FFF2-40B4-BE49-F238E27FC236}">
                <a16:creationId xmlns:a16="http://schemas.microsoft.com/office/drawing/2014/main" id="{14A1D52A-49BE-A442-86AA-7D8D2B10C903}"/>
              </a:ext>
            </a:extLst>
          </p:cNvPr>
          <p:cNvSpPr txBox="1">
            <a:spLocks/>
          </p:cNvSpPr>
          <p:nvPr/>
        </p:nvSpPr>
        <p:spPr>
          <a:xfrm>
            <a:off x="72000" y="1619592"/>
            <a:ext cx="5736512" cy="246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6688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sz="1800" dirty="0">
                <a:latin typeface="+mn-lt"/>
              </a:rPr>
              <a:t>Compact representation in form of content-based summary.</a:t>
            </a:r>
          </a:p>
          <a:p>
            <a:pPr marL="285750" indent="-285750"/>
            <a:r>
              <a:rPr lang="en-GB" sz="1800" dirty="0">
                <a:latin typeface="+mn-lt"/>
              </a:rPr>
              <a:t>Uniquely represents an audio signal.</a:t>
            </a:r>
          </a:p>
          <a:p>
            <a:pPr marL="285750" indent="-285750"/>
            <a:r>
              <a:rPr lang="en-GB" sz="1800" dirty="0">
                <a:latin typeface="+mn-lt"/>
              </a:rPr>
              <a:t>High discrimination, ease of storage, scalability and robustness.</a:t>
            </a:r>
          </a:p>
        </p:txBody>
      </p:sp>
      <p:sp>
        <p:nvSpPr>
          <p:cNvPr id="13" name="Google Shape;339;p39">
            <a:extLst>
              <a:ext uri="{FF2B5EF4-FFF2-40B4-BE49-F238E27FC236}">
                <a16:creationId xmlns:a16="http://schemas.microsoft.com/office/drawing/2014/main" id="{C98C818D-F5CE-5349-BDDE-DE165EE8B5BB}"/>
              </a:ext>
            </a:extLst>
          </p:cNvPr>
          <p:cNvSpPr>
            <a:spLocks noChangeAspect="1"/>
          </p:cNvSpPr>
          <p:nvPr/>
        </p:nvSpPr>
        <p:spPr>
          <a:xfrm>
            <a:off x="2541243" y="3686636"/>
            <a:ext cx="798025" cy="799178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335B74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endParaRPr sz="1556" dirty="0">
              <a:solidFill>
                <a:srgbClr val="335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8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-3667" y="1619592"/>
            <a:ext cx="6123667" cy="1195856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r>
              <a:rPr lang="en-GB" dirty="0">
                <a:latin typeface="+mn-lt"/>
              </a:rPr>
              <a:t>Problem of Automatic Content Recognition.</a:t>
            </a:r>
          </a:p>
          <a:p>
            <a:pPr>
              <a:spcBef>
                <a:spcPts val="0"/>
              </a:spcBef>
            </a:pPr>
            <a:r>
              <a:rPr lang="en-GB" dirty="0">
                <a:latin typeface="+mn-lt"/>
              </a:rPr>
              <a:t>It is not about identifying a multimedia content but a fragment of the theatre play.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System description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Overall description</a:t>
            </a:r>
            <a:endParaRPr sz="32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1EB98-4B1C-6942-A19F-E970C7634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85" y="3104601"/>
            <a:ext cx="409575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80000"/>
            <a:ext cx="8271641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System description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Image generation</a:t>
            </a:r>
            <a:endParaRPr sz="32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85941-00EC-FD41-88DA-BED647BC72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6456" y="1619592"/>
            <a:ext cx="1025525" cy="335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8A438C-33A8-3643-98F1-3BB47588C2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1" r="6173"/>
          <a:stretch/>
        </p:blipFill>
        <p:spPr bwMode="auto">
          <a:xfrm>
            <a:off x="1897954" y="4415855"/>
            <a:ext cx="1800000" cy="1203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F0E322-25CE-F641-B962-7D2C2E814A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76" r="6117"/>
          <a:stretch/>
        </p:blipFill>
        <p:spPr bwMode="auto">
          <a:xfrm>
            <a:off x="3835619" y="4415855"/>
            <a:ext cx="1800000" cy="1218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BBAF23-7B1C-AC44-BFBA-1A779EEA2F7F}"/>
              </a:ext>
            </a:extLst>
          </p:cNvPr>
          <p:cNvSpPr/>
          <p:nvPr/>
        </p:nvSpPr>
        <p:spPr>
          <a:xfrm>
            <a:off x="1677553" y="1781697"/>
            <a:ext cx="4106922" cy="114147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oogle Shape;95;p18">
            <a:extLst>
              <a:ext uri="{FF2B5EF4-FFF2-40B4-BE49-F238E27FC236}">
                <a16:creationId xmlns:a16="http://schemas.microsoft.com/office/drawing/2014/main" id="{9B9C6312-F9AA-A141-9856-FC5F42648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77552" y="1781697"/>
            <a:ext cx="4117739" cy="1141478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126999" indent="0" algn="ctr">
              <a:buNone/>
            </a:pPr>
            <a:r>
              <a:rPr lang="en-GB" dirty="0">
                <a:solidFill>
                  <a:schemeClr val="bg1"/>
                </a:solidFill>
                <a:latin typeface="+mn-lt"/>
              </a:rPr>
              <a:t>“SIFT-based local spectrogram image descriptor: a novel feature for robust music identification”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82D11-1921-D64B-86B8-33FF187CCC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22" r="5974"/>
          <a:stretch/>
        </p:blipFill>
        <p:spPr bwMode="auto">
          <a:xfrm>
            <a:off x="1897954" y="3089562"/>
            <a:ext cx="1800000" cy="1203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3961F-0744-AA41-B2DC-B6A783632B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11" r="6173"/>
          <a:stretch/>
        </p:blipFill>
        <p:spPr bwMode="auto">
          <a:xfrm>
            <a:off x="3835619" y="3084544"/>
            <a:ext cx="1800000" cy="1203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177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80000"/>
            <a:ext cx="8271641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System description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Audio characterization: SIFT</a:t>
            </a:r>
            <a:endParaRPr sz="32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91E280-FEE7-904D-BA98-76E3019E7A4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4259" y="1619592"/>
            <a:ext cx="1176655" cy="3535045"/>
          </a:xfrm>
          <a:prstGeom prst="rect">
            <a:avLst/>
          </a:prstGeom>
        </p:spPr>
      </p:pic>
      <p:sp>
        <p:nvSpPr>
          <p:cNvPr id="16" name="Google Shape;112;p20">
            <a:extLst>
              <a:ext uri="{FF2B5EF4-FFF2-40B4-BE49-F238E27FC236}">
                <a16:creationId xmlns:a16="http://schemas.microsoft.com/office/drawing/2014/main" id="{5B3849B3-A97D-F345-92E7-BC3B75304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05174" y="1619592"/>
            <a:ext cx="4336888" cy="1400055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285750" indent="-285750"/>
            <a:r>
              <a:rPr lang="en-GB" sz="1800" dirty="0">
                <a:latin typeface="+mn-lt"/>
              </a:rPr>
              <a:t>Find a robust feature space.</a:t>
            </a:r>
          </a:p>
          <a:p>
            <a:pPr marL="285750" indent="-285750"/>
            <a:r>
              <a:rPr lang="en-GB" dirty="0">
                <a:latin typeface="+mn-lt"/>
              </a:rPr>
              <a:t>SIFT-Transform.</a:t>
            </a:r>
          </a:p>
          <a:p>
            <a:pPr marL="285750" indent="-285750"/>
            <a:r>
              <a:rPr lang="en-GB" dirty="0">
                <a:latin typeface="+mn-lt"/>
              </a:rPr>
              <a:t>Artificial vision problem.</a:t>
            </a:r>
            <a:endParaRPr lang="en-GB" sz="1800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494936-78BD-E041-9536-E2739519C282}"/>
              </a:ext>
            </a:extLst>
          </p:cNvPr>
          <p:cNvPicPr/>
          <p:nvPr/>
        </p:nvPicPr>
        <p:blipFill rotWithShape="1">
          <a:blip r:embed="rId5"/>
          <a:srcRect l="7269" r="6334"/>
          <a:stretch/>
        </p:blipFill>
        <p:spPr bwMode="auto">
          <a:xfrm>
            <a:off x="1534352" y="3019647"/>
            <a:ext cx="3783434" cy="2562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65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80000"/>
            <a:ext cx="8271641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System description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Indexing and searching: LSH</a:t>
            </a:r>
            <a:endParaRPr sz="3200" dirty="0">
              <a:latin typeface="+mj-lt"/>
            </a:endParaRPr>
          </a:p>
        </p:txBody>
      </p:sp>
      <p:sp>
        <p:nvSpPr>
          <p:cNvPr id="5" name="Google Shape;112;p20">
            <a:extLst>
              <a:ext uri="{FF2B5EF4-FFF2-40B4-BE49-F238E27FC236}">
                <a16:creationId xmlns:a16="http://schemas.microsoft.com/office/drawing/2014/main" id="{F28C8D81-218A-9145-A037-153BD59B3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37283" y="1619592"/>
            <a:ext cx="3750866" cy="1867887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285750" indent="-285750"/>
            <a:r>
              <a:rPr lang="en-GB" dirty="0">
                <a:latin typeface="+mn-lt"/>
              </a:rPr>
              <a:t>Efficient approximation to nearest neighbour search.</a:t>
            </a:r>
          </a:p>
          <a:p>
            <a:pPr marL="285750" indent="-285750"/>
            <a:r>
              <a:rPr lang="en-GB" dirty="0">
                <a:latin typeface="+mn-lt"/>
              </a:rPr>
              <a:t>Two similar points 𝒑 and 𝒒 in an input space can be hashed into the same bin with high probability.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AA41C-4B11-BD40-ACA9-29BA64E20023}"/>
              </a:ext>
            </a:extLst>
          </p:cNvPr>
          <p:cNvPicPr/>
          <p:nvPr/>
        </p:nvPicPr>
        <p:blipFill rotWithShape="1">
          <a:blip r:embed="rId4"/>
          <a:srcRect t="5152" b="7554"/>
          <a:stretch/>
        </p:blipFill>
        <p:spPr bwMode="auto">
          <a:xfrm>
            <a:off x="-1" y="1619592"/>
            <a:ext cx="2437284" cy="1747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112;p20">
            <a:extLst>
              <a:ext uri="{FF2B5EF4-FFF2-40B4-BE49-F238E27FC236}">
                <a16:creationId xmlns:a16="http://schemas.microsoft.com/office/drawing/2014/main" id="{2913FC89-B0D2-F742-96A2-AC21C00679D4}"/>
              </a:ext>
            </a:extLst>
          </p:cNvPr>
          <p:cNvSpPr txBox="1">
            <a:spLocks/>
          </p:cNvSpPr>
          <p:nvPr/>
        </p:nvSpPr>
        <p:spPr>
          <a:xfrm>
            <a:off x="72000" y="3413048"/>
            <a:ext cx="6211842" cy="21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80996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809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809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809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809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809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809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809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8099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dirty="0">
                <a:latin typeface="+mn-lt"/>
              </a:rPr>
              <a:t>Two parameters:</a:t>
            </a:r>
          </a:p>
          <a:p>
            <a:pPr marL="793745" lvl="1" indent="-285750"/>
            <a:r>
              <a:rPr lang="en-GB" dirty="0">
                <a:latin typeface="+mn-lt"/>
              </a:rPr>
              <a:t>Number of tables (𝐿).</a:t>
            </a:r>
          </a:p>
          <a:p>
            <a:pPr marL="793745" lvl="1" indent="-285750"/>
            <a:r>
              <a:rPr lang="en-GB" dirty="0">
                <a:latin typeface="+mn-lt"/>
              </a:rPr>
              <a:t>Hash function length (𝑘).</a:t>
            </a:r>
          </a:p>
          <a:p>
            <a:pPr marL="285750" indent="-285750"/>
            <a:r>
              <a:rPr lang="en-GB" dirty="0">
                <a:latin typeface="+mn-lt"/>
              </a:rPr>
              <a:t>𝐾 partial LSH indexes: one for each indexed audio fragment.</a:t>
            </a:r>
          </a:p>
          <a:p>
            <a:pPr marL="285750" indent="-285750"/>
            <a:r>
              <a:rPr lang="en-GB" dirty="0">
                <a:latin typeface="+mn-lt"/>
              </a:rPr>
              <a:t>Search in a range within 2 minutes.</a:t>
            </a:r>
          </a:p>
        </p:txBody>
      </p:sp>
    </p:spTree>
    <p:extLst>
      <p:ext uri="{BB962C8B-B14F-4D97-AF65-F5344CB8AC3E}">
        <p14:creationId xmlns:p14="http://schemas.microsoft.com/office/powerpoint/2010/main" val="317450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80000"/>
            <a:ext cx="8271641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System description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Timing estimation</a:t>
            </a:r>
            <a:endParaRPr sz="3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B7E42D-4F63-B448-B60C-553702D4E3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1999" y="1619592"/>
                <a:ext cx="6249288" cy="3827052"/>
              </a:xfrm>
            </p:spPr>
            <p:txBody>
              <a:bodyPr/>
              <a:lstStyle/>
              <a:p>
                <a:r>
                  <a:rPr lang="en-GB" dirty="0">
                    <a:latin typeface="+mn-lt"/>
                  </a:rPr>
                  <a:t>Search of candidates for every descriptor extracted.</a:t>
                </a:r>
              </a:p>
              <a:p>
                <a:pPr lvl="1"/>
                <a:r>
                  <a:rPr lang="en-GB" dirty="0">
                    <a:latin typeface="+mn-lt"/>
                  </a:rPr>
                  <a:t>Frequency filter: 3-band range.</a:t>
                </a:r>
              </a:p>
              <a:p>
                <a:pPr lvl="1"/>
                <a:r>
                  <a:rPr lang="en-GB" dirty="0">
                    <a:latin typeface="+mn-lt"/>
                  </a:rPr>
                  <a:t>Find the closest descriptor: take its timestamp.</a:t>
                </a:r>
              </a:p>
              <a:p>
                <a:r>
                  <a:rPr lang="en-GB" dirty="0">
                    <a:latin typeface="+mn-lt"/>
                  </a:rPr>
                  <a:t>Time filter: Compute the median and discard timestamps whose absolute difference with it is greater than 0.5 times the duration (𝑙) of the audio query.</a:t>
                </a:r>
              </a:p>
              <a:p>
                <a:r>
                  <a:rPr lang="en-GB" dirty="0">
                    <a:latin typeface="+mn-lt"/>
                  </a:rPr>
                  <a:t>Determine if there are enough timestamps to perform estimation. </a:t>
                </a:r>
                <a:endParaRPr lang="es-E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=2+0.5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s-ES" dirty="0">
                    <a:effectLst/>
                  </a:rPr>
                  <a:t> </a:t>
                </a:r>
                <a:endParaRPr lang="en-GB" dirty="0">
                  <a:latin typeface="+mn-lt"/>
                </a:endParaRPr>
              </a:p>
              <a:p>
                <a:r>
                  <a:rPr lang="en-GB" dirty="0">
                    <a:latin typeface="+mn-lt"/>
                  </a:rPr>
                  <a:t>Estimate.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s-ES" dirty="0">
                    <a:effectLst/>
                  </a:rPr>
                  <a:t> </a:t>
                </a:r>
                <a:endParaRPr lang="en-GB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B7E42D-4F63-B448-B60C-553702D4E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999" y="1619592"/>
                <a:ext cx="6249288" cy="3827052"/>
              </a:xfrm>
              <a:blipFill>
                <a:blip r:embed="rId4"/>
                <a:stretch>
                  <a:fillRect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74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80000"/>
            <a:ext cx="8271641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-GB">
                <a:latin typeface="+mj-lt"/>
              </a:rPr>
              <a:t>Database</a:t>
            </a:r>
            <a:br>
              <a:rPr lang="en-GB">
                <a:latin typeface="+mj-lt"/>
              </a:rPr>
            </a:br>
            <a:r>
              <a:rPr lang="en-GB" sz="3200">
                <a:latin typeface="+mj-lt"/>
              </a:rPr>
              <a:t>Limited availability of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7E42D-4F63-B448-B60C-553702D4E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" y="1619592"/>
            <a:ext cx="5511300" cy="2169984"/>
          </a:xfrm>
        </p:spPr>
        <p:txBody>
          <a:bodyPr/>
          <a:lstStyle/>
          <a:p>
            <a:r>
              <a:rPr lang="en-GB" dirty="0">
                <a:latin typeface="+mn-lt"/>
              </a:rPr>
              <a:t>Lack of existing databases.</a:t>
            </a:r>
          </a:p>
          <a:p>
            <a:r>
              <a:rPr lang="en-GB" dirty="0">
                <a:latin typeface="+mn-lt"/>
              </a:rPr>
              <a:t>Ad-hoc database.</a:t>
            </a:r>
          </a:p>
          <a:p>
            <a:pPr lvl="1"/>
            <a:r>
              <a:rPr lang="en-GB" dirty="0">
                <a:latin typeface="+mn-lt"/>
              </a:rPr>
              <a:t>Five recording sessions.</a:t>
            </a:r>
          </a:p>
          <a:p>
            <a:pPr lvl="1"/>
            <a:r>
              <a:rPr lang="en-GB" dirty="0">
                <a:latin typeface="+mn-lt"/>
              </a:rPr>
              <a:t>Three audio sources for every session.</a:t>
            </a:r>
          </a:p>
          <a:p>
            <a:pPr lvl="1"/>
            <a:r>
              <a:rPr lang="en-GB" dirty="0">
                <a:latin typeface="+mn-lt"/>
              </a:rPr>
              <a:t>15 audio recordings.</a:t>
            </a:r>
          </a:p>
          <a:p>
            <a:r>
              <a:rPr lang="en-GB" dirty="0">
                <a:latin typeface="+mn-lt"/>
              </a:rPr>
              <a:t>Manual labelling and pre-processing.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5CCA10-F1D6-3B48-BC55-7BB476F993FD}"/>
              </a:ext>
            </a:extLst>
          </p:cNvPr>
          <p:cNvSpPr/>
          <p:nvPr/>
        </p:nvSpPr>
        <p:spPr>
          <a:xfrm>
            <a:off x="1538331" y="4079339"/>
            <a:ext cx="3753582" cy="9604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“Cinco horas con Mario” by Miguel Delibes.</a:t>
            </a:r>
          </a:p>
          <a:p>
            <a:pPr algn="ctr"/>
            <a:r>
              <a:rPr lang="en-GB" dirty="0"/>
              <a:t>Several days of July 2019.</a:t>
            </a:r>
          </a:p>
          <a:p>
            <a:pPr algn="ctr"/>
            <a:r>
              <a:rPr lang="en-GB" dirty="0"/>
              <a:t>“Teatro </a:t>
            </a:r>
            <a:r>
              <a:rPr lang="en-GB" dirty="0" err="1"/>
              <a:t>Bellas</a:t>
            </a:r>
            <a:r>
              <a:rPr lang="en-GB" dirty="0"/>
              <a:t> Artes” in Madrid.</a:t>
            </a:r>
          </a:p>
        </p:txBody>
      </p:sp>
    </p:spTree>
    <p:extLst>
      <p:ext uri="{BB962C8B-B14F-4D97-AF65-F5344CB8AC3E}">
        <p14:creationId xmlns:p14="http://schemas.microsoft.com/office/powerpoint/2010/main" val="95072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4267167" y="4942192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tx1"/>
                </a:solidFill>
              </a:rPr>
              <a:pPr/>
              <a:t>17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C1BC1-15FC-8346-AF91-0AD9E94FFC43}"/>
              </a:ext>
            </a:extLst>
          </p:cNvPr>
          <p:cNvSpPr/>
          <p:nvPr/>
        </p:nvSpPr>
        <p:spPr>
          <a:xfrm>
            <a:off x="1082389" y="3327648"/>
            <a:ext cx="2880000" cy="8640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Google Shape;112;p20">
            <a:extLst>
              <a:ext uri="{FF2B5EF4-FFF2-40B4-BE49-F238E27FC236}">
                <a16:creationId xmlns:a16="http://schemas.microsoft.com/office/drawing/2014/main" id="{4B576213-6E02-6841-A354-31840C41B876}"/>
              </a:ext>
            </a:extLst>
          </p:cNvPr>
          <p:cNvSpPr txBox="1">
            <a:spLocks/>
          </p:cNvSpPr>
          <p:nvPr/>
        </p:nvSpPr>
        <p:spPr>
          <a:xfrm>
            <a:off x="1387861" y="3434128"/>
            <a:ext cx="2574528" cy="604271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GB" sz="14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Source 2</a:t>
            </a:r>
          </a:p>
          <a:p>
            <a:pPr lvl="0" algn="ctr"/>
            <a:r>
              <a:rPr lang="en-GB" sz="14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Hyper cardioid microphone.</a:t>
            </a:r>
          </a:p>
        </p:txBody>
      </p:sp>
      <p:sp>
        <p:nvSpPr>
          <p:cNvPr id="6" name="Google Shape;278;p39">
            <a:extLst>
              <a:ext uri="{FF2B5EF4-FFF2-40B4-BE49-F238E27FC236}">
                <a16:creationId xmlns:a16="http://schemas.microsoft.com/office/drawing/2014/main" id="{A0377925-83A0-9F4E-9FD7-101A7E78D547}"/>
              </a:ext>
            </a:extLst>
          </p:cNvPr>
          <p:cNvSpPr>
            <a:spLocks noChangeAspect="1"/>
          </p:cNvSpPr>
          <p:nvPr/>
        </p:nvSpPr>
        <p:spPr>
          <a:xfrm>
            <a:off x="1117310" y="3579648"/>
            <a:ext cx="270551" cy="36000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endParaRPr sz="1556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351295-6ADB-A24E-A483-A73397B67613}"/>
              </a:ext>
            </a:extLst>
          </p:cNvPr>
          <p:cNvSpPr/>
          <p:nvPr/>
        </p:nvSpPr>
        <p:spPr>
          <a:xfrm>
            <a:off x="3287625" y="1488869"/>
            <a:ext cx="2880000" cy="8640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Google Shape;112;p20">
            <a:extLst>
              <a:ext uri="{FF2B5EF4-FFF2-40B4-BE49-F238E27FC236}">
                <a16:creationId xmlns:a16="http://schemas.microsoft.com/office/drawing/2014/main" id="{696EBF39-363E-A04A-89AA-2398E0EF31D1}"/>
              </a:ext>
            </a:extLst>
          </p:cNvPr>
          <p:cNvSpPr txBox="1">
            <a:spLocks/>
          </p:cNvSpPr>
          <p:nvPr/>
        </p:nvSpPr>
        <p:spPr>
          <a:xfrm>
            <a:off x="3593097" y="1595349"/>
            <a:ext cx="2574528" cy="604271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GB" sz="14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Source 1</a:t>
            </a:r>
          </a:p>
          <a:p>
            <a:pPr lvl="0" algn="ctr"/>
            <a:r>
              <a:rPr lang="en-GB" sz="14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Omni-directional head microphone.</a:t>
            </a:r>
          </a:p>
        </p:txBody>
      </p:sp>
      <p:sp>
        <p:nvSpPr>
          <p:cNvPr id="14" name="Google Shape;278;p39">
            <a:extLst>
              <a:ext uri="{FF2B5EF4-FFF2-40B4-BE49-F238E27FC236}">
                <a16:creationId xmlns:a16="http://schemas.microsoft.com/office/drawing/2014/main" id="{611AC7C8-07FF-6B47-9C57-EC98F4E6EC2A}"/>
              </a:ext>
            </a:extLst>
          </p:cNvPr>
          <p:cNvSpPr>
            <a:spLocks noChangeAspect="1"/>
          </p:cNvSpPr>
          <p:nvPr/>
        </p:nvSpPr>
        <p:spPr>
          <a:xfrm>
            <a:off x="3322546" y="1740869"/>
            <a:ext cx="270551" cy="36000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endParaRPr sz="1556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994D26-AB9C-DA45-A08C-E26B9EF7882A}"/>
              </a:ext>
            </a:extLst>
          </p:cNvPr>
          <p:cNvSpPr/>
          <p:nvPr/>
        </p:nvSpPr>
        <p:spPr>
          <a:xfrm>
            <a:off x="4993989" y="3218087"/>
            <a:ext cx="2880000" cy="8640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Google Shape;112;p20">
            <a:extLst>
              <a:ext uri="{FF2B5EF4-FFF2-40B4-BE49-F238E27FC236}">
                <a16:creationId xmlns:a16="http://schemas.microsoft.com/office/drawing/2014/main" id="{AA744731-B3BC-5440-9C81-D2EA78A733A0}"/>
              </a:ext>
            </a:extLst>
          </p:cNvPr>
          <p:cNvSpPr txBox="1">
            <a:spLocks/>
          </p:cNvSpPr>
          <p:nvPr/>
        </p:nvSpPr>
        <p:spPr>
          <a:xfrm>
            <a:off x="5299461" y="3324567"/>
            <a:ext cx="2574528" cy="604271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5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GB" sz="14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Source 3</a:t>
            </a:r>
          </a:p>
          <a:p>
            <a:pPr algn="ctr"/>
            <a:r>
              <a:rPr lang="en-GB" sz="14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Stereo omnidirectional recorder.</a:t>
            </a:r>
          </a:p>
        </p:txBody>
      </p:sp>
      <p:sp>
        <p:nvSpPr>
          <p:cNvPr id="17" name="Google Shape;278;p39">
            <a:extLst>
              <a:ext uri="{FF2B5EF4-FFF2-40B4-BE49-F238E27FC236}">
                <a16:creationId xmlns:a16="http://schemas.microsoft.com/office/drawing/2014/main" id="{4AB20137-244C-7446-9301-F5F2B95B0CB4}"/>
              </a:ext>
            </a:extLst>
          </p:cNvPr>
          <p:cNvSpPr>
            <a:spLocks noChangeAspect="1"/>
          </p:cNvSpPr>
          <p:nvPr/>
        </p:nvSpPr>
        <p:spPr>
          <a:xfrm>
            <a:off x="5028910" y="3470087"/>
            <a:ext cx="270551" cy="36000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endParaRPr sz="1556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-GB" dirty="0">
                <a:latin typeface="+mj-lt"/>
              </a:rPr>
              <a:t>Experiments</a:t>
            </a:r>
            <a:br>
              <a:rPr lang="en-GB" dirty="0">
                <a:latin typeface="+mj-lt"/>
              </a:rPr>
            </a:br>
            <a:r>
              <a:rPr lang="en-GB" sz="3200" dirty="0">
                <a:latin typeface="+mj-lt"/>
              </a:rPr>
              <a:t>Methodology</a:t>
            </a:r>
          </a:p>
        </p:txBody>
      </p:sp>
      <p:sp>
        <p:nvSpPr>
          <p:cNvPr id="5" name="Google Shape;121;p21">
            <a:extLst>
              <a:ext uri="{FF2B5EF4-FFF2-40B4-BE49-F238E27FC236}">
                <a16:creationId xmlns:a16="http://schemas.microsoft.com/office/drawing/2014/main" id="{7E59E435-8CD7-3F4B-B403-015491E42828}"/>
              </a:ext>
            </a:extLst>
          </p:cNvPr>
          <p:cNvSpPr txBox="1">
            <a:spLocks/>
          </p:cNvSpPr>
          <p:nvPr/>
        </p:nvSpPr>
        <p:spPr>
          <a:xfrm>
            <a:off x="72000" y="1619592"/>
            <a:ext cx="5866345" cy="3600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6688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sz="1800" dirty="0">
                <a:latin typeface="+mn-lt"/>
              </a:rPr>
              <a:t>Training file:</a:t>
            </a:r>
          </a:p>
          <a:p>
            <a:pPr marL="793745" lvl="1" indent="-285750"/>
            <a:r>
              <a:rPr lang="en-GB" sz="1800" dirty="0">
                <a:latin typeface="+mn-lt"/>
              </a:rPr>
              <a:t>Indexed in fragments of 60 seconds.</a:t>
            </a:r>
          </a:p>
          <a:p>
            <a:pPr marL="793745" lvl="1" indent="-285750"/>
            <a:r>
              <a:rPr lang="en-GB" sz="1800" dirty="0">
                <a:latin typeface="+mn-lt"/>
              </a:rPr>
              <a:t>Resulting database: 78 LSH partial indexes.</a:t>
            </a:r>
          </a:p>
          <a:p>
            <a:pPr marL="285750" indent="-285750"/>
            <a:r>
              <a:rPr lang="en-GB" sz="1800" dirty="0">
                <a:latin typeface="+mn-lt"/>
              </a:rPr>
              <a:t>Measure of performance: Accuracy.</a:t>
            </a:r>
          </a:p>
          <a:p>
            <a:pPr marL="793745" lvl="1" indent="-285750"/>
            <a:r>
              <a:rPr lang="en-GB" sz="1800" dirty="0">
                <a:latin typeface="+mn-lt"/>
              </a:rPr>
              <a:t>Fraction of fragments with respect to the total whose difference between the estimation and actual timing value is less than one second. </a:t>
            </a:r>
          </a:p>
          <a:p>
            <a:pPr marL="285750" indent="-285750"/>
            <a:r>
              <a:rPr lang="en-GB" sz="1800" dirty="0">
                <a:latin typeface="+mn-lt"/>
              </a:rPr>
              <a:t>Every experiment was performed five times.</a:t>
            </a:r>
          </a:p>
        </p:txBody>
      </p:sp>
    </p:spTree>
    <p:extLst>
      <p:ext uri="{BB962C8B-B14F-4D97-AF65-F5344CB8AC3E}">
        <p14:creationId xmlns:p14="http://schemas.microsoft.com/office/powerpoint/2010/main" val="328052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-US">
                <a:latin typeface="+mj-lt"/>
              </a:rPr>
              <a:t>Experiments</a:t>
            </a:r>
            <a:br>
              <a:rPr lang="en-US">
                <a:latin typeface="+mj-lt"/>
              </a:rPr>
            </a:br>
            <a:r>
              <a:rPr lang="en-US" sz="3200">
                <a:latin typeface="+mj-lt"/>
              </a:rPr>
              <a:t>Influence of LSH parameters</a:t>
            </a:r>
          </a:p>
        </p:txBody>
      </p:sp>
      <p:sp>
        <p:nvSpPr>
          <p:cNvPr id="5" name="Google Shape;121;p21">
            <a:extLst>
              <a:ext uri="{FF2B5EF4-FFF2-40B4-BE49-F238E27FC236}">
                <a16:creationId xmlns:a16="http://schemas.microsoft.com/office/drawing/2014/main" id="{7E59E435-8CD7-3F4B-B403-015491E42828}"/>
              </a:ext>
            </a:extLst>
          </p:cNvPr>
          <p:cNvSpPr txBox="1">
            <a:spLocks/>
          </p:cNvSpPr>
          <p:nvPr/>
        </p:nvSpPr>
        <p:spPr>
          <a:xfrm>
            <a:off x="72000" y="1619593"/>
            <a:ext cx="5866345" cy="15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6688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sz="1800" dirty="0">
                <a:latin typeface="+mn-lt"/>
              </a:rPr>
              <a:t>Evaluation for different configurations of LSH: different combinations of parameters 𝐿 and 𝑘. </a:t>
            </a:r>
          </a:p>
          <a:p>
            <a:pPr marL="285750" indent="-285750"/>
            <a:r>
              <a:rPr lang="en-GB" sz="1800" dirty="0">
                <a:latin typeface="+mn-lt"/>
              </a:rPr>
              <a:t>Audios belonging to source 1 using fragments of 10 seconds length as query.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1CF26-1970-444B-8226-695D4866A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3132000"/>
            <a:ext cx="4320000" cy="24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7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2297334" y="2520000"/>
            <a:ext cx="4549333" cy="1017299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pPr algn="ctr"/>
            <a:r>
              <a:rPr lang="en" sz="6000" dirty="0">
                <a:solidFill>
                  <a:srgbClr val="FFFFFF"/>
                </a:solidFill>
                <a:latin typeface="+mj-lt"/>
              </a:rPr>
              <a:t>Motivation</a:t>
            </a:r>
            <a:endParaRPr sz="6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294967295"/>
          </p:nvPr>
        </p:nvSpPr>
        <p:spPr>
          <a:xfrm>
            <a:off x="2297334" y="3780000"/>
            <a:ext cx="4549333" cy="1305639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0" indent="0" algn="ctr">
              <a:spcBef>
                <a:spcPts val="667"/>
              </a:spcBef>
              <a:buNone/>
            </a:pPr>
            <a:r>
              <a:rPr lang="en" sz="2000" dirty="0">
                <a:solidFill>
                  <a:srgbClr val="FFFFFF"/>
                </a:solidFill>
                <a:latin typeface="+mn-lt"/>
              </a:rPr>
              <a:t>Is it possible to use the smartphone as second screen to distribute the subtitling of a theatre play?</a:t>
            </a:r>
            <a:endParaRPr sz="2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algn="r"/>
            <a:fld id="{00000000-1234-1234-1234-123412341234}" type="slidenum">
              <a:rPr lang="en">
                <a:solidFill>
                  <a:schemeClr val="tx1"/>
                </a:solidFill>
              </a:rPr>
              <a:pPr algn="r"/>
              <a:t>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313;p39">
            <a:extLst>
              <a:ext uri="{FF2B5EF4-FFF2-40B4-BE49-F238E27FC236}">
                <a16:creationId xmlns:a16="http://schemas.microsoft.com/office/drawing/2014/main" id="{4940BA7C-1CF4-7142-A0FD-92106508E28C}"/>
              </a:ext>
            </a:extLst>
          </p:cNvPr>
          <p:cNvSpPr/>
          <p:nvPr/>
        </p:nvSpPr>
        <p:spPr>
          <a:xfrm>
            <a:off x="3777666" y="429107"/>
            <a:ext cx="1588663" cy="190645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endParaRPr sz="1556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-GB" dirty="0">
                <a:latin typeface="+mj-lt"/>
              </a:rPr>
              <a:t>Experiments</a:t>
            </a:r>
            <a:br>
              <a:rPr lang="en-GB" dirty="0">
                <a:latin typeface="+mj-lt"/>
              </a:rPr>
            </a:br>
            <a:r>
              <a:rPr lang="en-GB" sz="3200" dirty="0">
                <a:latin typeface="+mj-lt"/>
              </a:rPr>
              <a:t>Influence of query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1F833-612C-7648-88F0-B2855AB9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3132000"/>
            <a:ext cx="4320000" cy="2400591"/>
          </a:xfrm>
          <a:prstGeom prst="rect">
            <a:avLst/>
          </a:prstGeom>
        </p:spPr>
      </p:pic>
      <p:sp>
        <p:nvSpPr>
          <p:cNvPr id="5" name="Google Shape;121;p21">
            <a:extLst>
              <a:ext uri="{FF2B5EF4-FFF2-40B4-BE49-F238E27FC236}">
                <a16:creationId xmlns:a16="http://schemas.microsoft.com/office/drawing/2014/main" id="{F3EC3639-B7F4-D548-A7AA-A12156997A86}"/>
              </a:ext>
            </a:extLst>
          </p:cNvPr>
          <p:cNvSpPr txBox="1">
            <a:spLocks/>
          </p:cNvSpPr>
          <p:nvPr/>
        </p:nvSpPr>
        <p:spPr>
          <a:xfrm>
            <a:off x="72000" y="1619593"/>
            <a:ext cx="5866345" cy="138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6688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sz="1800" dirty="0">
                <a:latin typeface="+mn-lt"/>
              </a:rPr>
              <a:t>LSH configurations {𝐿=2,𝑘=2} and {𝐿=8,𝑘=8}.</a:t>
            </a:r>
          </a:p>
          <a:p>
            <a:pPr marL="285750" indent="-285750"/>
            <a:r>
              <a:rPr lang="en-GB" sz="1800" dirty="0">
                <a:latin typeface="+mn-lt"/>
              </a:rPr>
              <a:t>Audios belonging to source 1 using audio queries of 10, 8, 6 and 4 seconds. </a:t>
            </a:r>
          </a:p>
        </p:txBody>
      </p:sp>
    </p:spTree>
    <p:extLst>
      <p:ext uri="{BB962C8B-B14F-4D97-AF65-F5344CB8AC3E}">
        <p14:creationId xmlns:p14="http://schemas.microsoft.com/office/powerpoint/2010/main" val="384670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-GB">
                <a:latin typeface="+mj-lt"/>
              </a:rPr>
              <a:t>Experiments</a:t>
            </a:r>
            <a:br>
              <a:rPr lang="en-GB">
                <a:latin typeface="+mj-lt"/>
              </a:rPr>
            </a:br>
            <a:r>
              <a:rPr lang="en-GB" sz="3200">
                <a:latin typeface="+mj-lt"/>
              </a:rPr>
              <a:t>Influence of audio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26CAE-F699-5C4F-9ACD-95364269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3132000"/>
            <a:ext cx="4320000" cy="2400592"/>
          </a:xfrm>
          <a:prstGeom prst="rect">
            <a:avLst/>
          </a:prstGeom>
        </p:spPr>
      </p:pic>
      <p:sp>
        <p:nvSpPr>
          <p:cNvPr id="6" name="Google Shape;121;p21">
            <a:extLst>
              <a:ext uri="{FF2B5EF4-FFF2-40B4-BE49-F238E27FC236}">
                <a16:creationId xmlns:a16="http://schemas.microsoft.com/office/drawing/2014/main" id="{D114EB03-B9AF-5849-B59E-21DE8AEF31B9}"/>
              </a:ext>
            </a:extLst>
          </p:cNvPr>
          <p:cNvSpPr txBox="1">
            <a:spLocks/>
          </p:cNvSpPr>
          <p:nvPr/>
        </p:nvSpPr>
        <p:spPr>
          <a:xfrm>
            <a:off x="72000" y="1619594"/>
            <a:ext cx="5866345" cy="128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6688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sz="1800" dirty="0">
                <a:latin typeface="+mn-lt"/>
              </a:rPr>
              <a:t>Indexing: training audio from source 1.</a:t>
            </a:r>
          </a:p>
          <a:p>
            <a:pPr marL="285750" indent="-285750"/>
            <a:r>
              <a:rPr lang="en-GB" sz="1800" dirty="0">
                <a:latin typeface="+mn-lt"/>
              </a:rPr>
              <a:t>Synchronization: testing audios from sources 1 (baseline), 2 (hyper-cardioid) and 3 (omni-directional).</a:t>
            </a:r>
          </a:p>
        </p:txBody>
      </p:sp>
    </p:spTree>
    <p:extLst>
      <p:ext uri="{BB962C8B-B14F-4D97-AF65-F5344CB8AC3E}">
        <p14:creationId xmlns:p14="http://schemas.microsoft.com/office/powerpoint/2010/main" val="1526081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-GB" dirty="0">
                <a:latin typeface="+mj-lt"/>
              </a:rPr>
              <a:t>Experiments</a:t>
            </a:r>
            <a:br>
              <a:rPr lang="en-GB" dirty="0">
                <a:latin typeface="+mj-lt"/>
              </a:rPr>
            </a:br>
            <a:r>
              <a:rPr lang="en-GB" sz="3200" dirty="0">
                <a:latin typeface="+mj-lt"/>
              </a:rPr>
              <a:t>Influence of audio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A3D6-1C77-724B-8B2F-130D7CDA4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3132000"/>
            <a:ext cx="4320000" cy="2400590"/>
          </a:xfrm>
          <a:prstGeom prst="rect">
            <a:avLst/>
          </a:prstGeom>
        </p:spPr>
      </p:pic>
      <p:sp>
        <p:nvSpPr>
          <p:cNvPr id="6" name="Google Shape;121;p21">
            <a:extLst>
              <a:ext uri="{FF2B5EF4-FFF2-40B4-BE49-F238E27FC236}">
                <a16:creationId xmlns:a16="http://schemas.microsoft.com/office/drawing/2014/main" id="{D114EB03-B9AF-5849-B59E-21DE8AEF31B9}"/>
              </a:ext>
            </a:extLst>
          </p:cNvPr>
          <p:cNvSpPr txBox="1">
            <a:spLocks/>
          </p:cNvSpPr>
          <p:nvPr/>
        </p:nvSpPr>
        <p:spPr>
          <a:xfrm>
            <a:off x="72000" y="1619593"/>
            <a:ext cx="5866345" cy="138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6688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sz="1800" dirty="0">
                <a:latin typeface="+mn-lt"/>
              </a:rPr>
              <a:t>Indexing and estimation has been done with the training and testing audios of the same audio source.</a:t>
            </a:r>
          </a:p>
        </p:txBody>
      </p:sp>
    </p:spTree>
    <p:extLst>
      <p:ext uri="{BB962C8B-B14F-4D97-AF65-F5344CB8AC3E}">
        <p14:creationId xmlns:p14="http://schemas.microsoft.com/office/powerpoint/2010/main" val="3615525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72000" y="1619592"/>
            <a:ext cx="6123667" cy="3639673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r>
              <a:rPr lang="en-GB" dirty="0">
                <a:latin typeface="+mn-lt"/>
              </a:rPr>
              <a:t>The proposed system successfully synchronizes 84% of the audio </a:t>
            </a:r>
          </a:p>
          <a:p>
            <a:r>
              <a:rPr lang="en-GB" dirty="0">
                <a:latin typeface="+mn-lt"/>
              </a:rPr>
              <a:t>SIFT transform: have also demonstrated their application to the synchronization of audio sources.</a:t>
            </a:r>
          </a:p>
          <a:p>
            <a:r>
              <a:rPr lang="en-GB" dirty="0">
                <a:latin typeface="+mn-lt"/>
              </a:rPr>
              <a:t>LSH: small indexes are more efficient.</a:t>
            </a:r>
          </a:p>
          <a:p>
            <a:r>
              <a:rPr lang="en-GB" dirty="0">
                <a:latin typeface="+mn-lt"/>
              </a:rPr>
              <a:t>Dependencies on performance:</a:t>
            </a:r>
          </a:p>
          <a:p>
            <a:pPr lvl="1"/>
            <a:r>
              <a:rPr lang="en-GB" dirty="0">
                <a:latin typeface="+mn-lt"/>
              </a:rPr>
              <a:t>Acoustic conditions.</a:t>
            </a:r>
          </a:p>
          <a:p>
            <a:pPr lvl="1"/>
            <a:r>
              <a:rPr lang="en-GB" dirty="0">
                <a:latin typeface="+mn-lt"/>
              </a:rPr>
              <a:t>Acoustic similarities between indexing and estimation.</a:t>
            </a:r>
          </a:p>
          <a:p>
            <a:pPr lvl="1"/>
            <a:r>
              <a:rPr lang="en-GB" dirty="0">
                <a:latin typeface="+mn-lt"/>
              </a:rPr>
              <a:t>Stage coverage.</a:t>
            </a:r>
          </a:p>
          <a:p>
            <a:pPr lvl="1"/>
            <a:endParaRPr lang="en-GB" dirty="0">
              <a:latin typeface="+mn-lt"/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Conclusions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Main ideas</a:t>
            </a:r>
            <a:endParaRPr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9082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72000" y="1619592"/>
            <a:ext cx="6123667" cy="3639673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r>
              <a:rPr lang="en-GB" dirty="0">
                <a:latin typeface="+mn-lt"/>
              </a:rPr>
              <a:t>To explore new procedures for estimating the playback timing.</a:t>
            </a:r>
          </a:p>
          <a:p>
            <a:r>
              <a:rPr lang="en-GB" dirty="0">
                <a:latin typeface="+mn-lt"/>
              </a:rPr>
              <a:t>To evaluate more extensively the performance of the system with other types of theatre plays. </a:t>
            </a:r>
          </a:p>
          <a:p>
            <a:r>
              <a:rPr lang="en-GB" dirty="0">
                <a:latin typeface="+mn-lt"/>
              </a:rPr>
              <a:t>To investigate in depth the characteristics and behaviour of the SIFT descriptors. </a:t>
            </a:r>
          </a:p>
          <a:p>
            <a:r>
              <a:rPr lang="en-GB" dirty="0">
                <a:latin typeface="+mn-lt"/>
              </a:rPr>
              <a:t>To develop a filtering mechanism to determine the ability of a descriptor to be indexed. 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3755170E-BCB8-9B4F-AB53-F8365A392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Conclusions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Future work</a:t>
            </a:r>
            <a:endParaRPr sz="32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B70A6-0EC5-CF42-9228-282134402B5C}"/>
              </a:ext>
            </a:extLst>
          </p:cNvPr>
          <p:cNvSpPr txBox="1"/>
          <p:nvPr/>
        </p:nvSpPr>
        <p:spPr>
          <a:xfrm>
            <a:off x="7914290" y="7147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3334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1869834" y="969861"/>
            <a:ext cx="5404333" cy="1288667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pPr algn="ctr"/>
            <a:r>
              <a:rPr lang="en" sz="6667">
                <a:solidFill>
                  <a:srgbClr val="FFFFFF"/>
                </a:solidFill>
              </a:rPr>
              <a:t>Thanks!</a:t>
            </a:r>
            <a:endParaRPr sz="6667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1869834" y="2302700"/>
            <a:ext cx="5404333" cy="87200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0" indent="0" algn="ctr">
              <a:spcBef>
                <a:spcPts val="667"/>
              </a:spcBef>
              <a:buNone/>
            </a:pPr>
            <a:r>
              <a:rPr lang="en" sz="4000">
                <a:solidFill>
                  <a:srgbClr val="FFFFFF"/>
                </a:solidFill>
              </a:rPr>
              <a:t>Any questions?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tx1"/>
                </a:solidFill>
              </a:rPr>
              <a:pPr/>
              <a:t>25</a:t>
            </a:fld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 idx="4294967295"/>
          </p:nvPr>
        </p:nvSpPr>
        <p:spPr>
          <a:xfrm>
            <a:off x="72000" y="180000"/>
            <a:ext cx="3612000" cy="952667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Agenda</a:t>
            </a:r>
            <a:endParaRPr dirty="0">
              <a:latin typeface="+mj-lt"/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4294967295"/>
          </p:nvPr>
        </p:nvSpPr>
        <p:spPr>
          <a:xfrm>
            <a:off x="72000" y="1530381"/>
            <a:ext cx="3256416" cy="2509189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0" indent="0">
              <a:spcBef>
                <a:spcPts val="667"/>
              </a:spcBef>
              <a:buNone/>
            </a:pPr>
            <a:r>
              <a:rPr lang="en" dirty="0">
                <a:latin typeface="+mn-lt"/>
              </a:rPr>
              <a:t>Introduction</a:t>
            </a:r>
          </a:p>
          <a:p>
            <a:pPr marL="0" indent="0">
              <a:spcBef>
                <a:spcPts val="667"/>
              </a:spcBef>
              <a:buNone/>
            </a:pPr>
            <a:r>
              <a:rPr lang="en" dirty="0">
                <a:latin typeface="+mn-lt"/>
              </a:rPr>
              <a:t>Related work</a:t>
            </a:r>
          </a:p>
          <a:p>
            <a:pPr marL="0" indent="0">
              <a:spcBef>
                <a:spcPts val="667"/>
              </a:spcBef>
              <a:buNone/>
            </a:pPr>
            <a:r>
              <a:rPr lang="en" dirty="0">
                <a:latin typeface="+mn-lt"/>
              </a:rPr>
              <a:t>System description</a:t>
            </a:r>
          </a:p>
          <a:p>
            <a:pPr marL="0" indent="0">
              <a:spcBef>
                <a:spcPts val="667"/>
              </a:spcBef>
              <a:buNone/>
            </a:pPr>
            <a:r>
              <a:rPr lang="en" dirty="0">
                <a:latin typeface="+mn-lt"/>
              </a:rPr>
              <a:t>Database</a:t>
            </a:r>
          </a:p>
          <a:p>
            <a:pPr marL="0" indent="0">
              <a:spcBef>
                <a:spcPts val="667"/>
              </a:spcBef>
              <a:buNone/>
            </a:pPr>
            <a:r>
              <a:rPr lang="en" dirty="0">
                <a:latin typeface="+mn-lt"/>
              </a:rPr>
              <a:t>Experiments</a:t>
            </a:r>
          </a:p>
          <a:p>
            <a:pPr marL="0" indent="0">
              <a:spcBef>
                <a:spcPts val="667"/>
              </a:spcBef>
              <a:buNone/>
            </a:pPr>
            <a:r>
              <a:rPr lang="en" dirty="0">
                <a:latin typeface="+mn-lt"/>
              </a:rPr>
              <a:t>Conclusions</a:t>
            </a:r>
            <a:endParaRPr dirty="0">
              <a:latin typeface="+mn-lt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72000" y="1799592"/>
            <a:ext cx="2988000" cy="293100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0" indent="0">
              <a:buNone/>
            </a:pPr>
            <a:r>
              <a:rPr lang="en" sz="1800" b="1" dirty="0">
                <a:latin typeface="+mn-lt"/>
              </a:rPr>
              <a:t>Movies</a:t>
            </a:r>
            <a:endParaRPr sz="1800" b="1" dirty="0">
              <a:latin typeface="+mn-lt"/>
            </a:endParaRPr>
          </a:p>
          <a:p>
            <a:pPr marL="285750" indent="-285750"/>
            <a:r>
              <a:rPr lang="en" sz="1800" dirty="0">
                <a:latin typeface="+mn-lt"/>
              </a:rPr>
              <a:t>Audio signal is always the same.</a:t>
            </a:r>
          </a:p>
          <a:p>
            <a:pPr marL="285750" indent="-285750"/>
            <a:r>
              <a:rPr lang="en" sz="1800" dirty="0">
                <a:latin typeface="+mn-lt"/>
              </a:rPr>
              <a:t>The same information is always played in each new playback.</a:t>
            </a:r>
          </a:p>
          <a:p>
            <a:pPr marL="285750" indent="-285750"/>
            <a:r>
              <a:rPr lang="en" sz="1800" dirty="0">
                <a:latin typeface="+mn-lt"/>
              </a:rPr>
              <a:t>Variations related to playback speed and pitch.</a:t>
            </a:r>
            <a:endParaRPr sz="1800" dirty="0">
              <a:latin typeface="+mn-lt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Introduction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From movies to theatre</a:t>
            </a:r>
            <a:endParaRPr sz="3200" dirty="0">
              <a:latin typeface="+mj-lt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3204000" y="1799592"/>
            <a:ext cx="2988000" cy="293100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0" indent="0">
              <a:buNone/>
            </a:pPr>
            <a:r>
              <a:rPr lang="en-GB" sz="1800" b="1" dirty="0">
                <a:latin typeface="+mn-lt"/>
              </a:rPr>
              <a:t>Theatre</a:t>
            </a:r>
          </a:p>
          <a:p>
            <a:pPr marL="285750" indent="-285750"/>
            <a:r>
              <a:rPr lang="en-GB" sz="1800" dirty="0">
                <a:latin typeface="+mn-lt"/>
              </a:rPr>
              <a:t>More complex scenario.</a:t>
            </a:r>
          </a:p>
          <a:p>
            <a:pPr marL="285750" indent="-285750"/>
            <a:r>
              <a:rPr lang="en-GB" sz="1800" dirty="0">
                <a:latin typeface="+mn-lt"/>
              </a:rPr>
              <a:t>Audio signal varies from one show to another.</a:t>
            </a:r>
          </a:p>
          <a:p>
            <a:pPr marL="285750" indent="-285750"/>
            <a:r>
              <a:rPr lang="en-GB" sz="1800" dirty="0">
                <a:latin typeface="+mn-lt"/>
              </a:rPr>
              <a:t>Variations related to script modifications, substitutions of actors, rhythm, speech cadence.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Introduction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A lot of solutions for multimedia</a:t>
            </a:r>
            <a:endParaRPr sz="3200" dirty="0">
              <a:latin typeface="+mj-lt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D450A-576B-544E-AFF4-5A9118B89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56" y="3100400"/>
            <a:ext cx="1965600" cy="504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FA563-764D-344E-B7C4-6D4519C700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6" y="2009411"/>
            <a:ext cx="1080000" cy="564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082D9F-E10A-B044-B633-F4755E369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056" y="2645401"/>
            <a:ext cx="1080000" cy="3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4D8361-8505-6546-99A8-945E5DDA0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30" y="4086467"/>
            <a:ext cx="720000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54B850-E678-1C4D-99FA-8287A3AF55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362" y="4410308"/>
            <a:ext cx="720000" cy="720000"/>
          </a:xfrm>
          <a:prstGeom prst="rect">
            <a:avLst/>
          </a:prstGeom>
        </p:spPr>
      </p:pic>
      <p:sp>
        <p:nvSpPr>
          <p:cNvPr id="20" name="Google Shape;112;p20">
            <a:extLst>
              <a:ext uri="{FF2B5EF4-FFF2-40B4-BE49-F238E27FC236}">
                <a16:creationId xmlns:a16="http://schemas.microsoft.com/office/drawing/2014/main" id="{9CE5AB90-074E-0E4B-B33B-0F434CBD8D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8695" y="2173291"/>
            <a:ext cx="2972333" cy="128422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285750" indent="-285750"/>
            <a:r>
              <a:rPr lang="en" sz="1800" dirty="0">
                <a:latin typeface="+mn-lt"/>
              </a:rPr>
              <a:t>Content recognition.</a:t>
            </a:r>
          </a:p>
          <a:p>
            <a:pPr marL="285750" indent="-285750"/>
            <a:r>
              <a:rPr lang="en" sz="1800" dirty="0">
                <a:latin typeface="+mn-lt"/>
              </a:rPr>
              <a:t>Synchronization through a second screen.</a:t>
            </a:r>
            <a:endParaRPr sz="1800" dirty="0">
              <a:latin typeface="+mn-lt"/>
            </a:endParaRPr>
          </a:p>
        </p:txBody>
      </p:sp>
      <p:sp>
        <p:nvSpPr>
          <p:cNvPr id="21" name="Google Shape;112;p20">
            <a:extLst>
              <a:ext uri="{FF2B5EF4-FFF2-40B4-BE49-F238E27FC236}">
                <a16:creationId xmlns:a16="http://schemas.microsoft.com/office/drawing/2014/main" id="{E952E454-673A-544C-A10F-130BF016F98A}"/>
              </a:ext>
            </a:extLst>
          </p:cNvPr>
          <p:cNvSpPr txBox="1">
            <a:spLocks/>
          </p:cNvSpPr>
          <p:nvPr/>
        </p:nvSpPr>
        <p:spPr>
          <a:xfrm>
            <a:off x="2768694" y="3912126"/>
            <a:ext cx="2972333" cy="106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6688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sz="1800" dirty="0">
                <a:latin typeface="+mn-lt"/>
              </a:rPr>
              <a:t>Song identification.</a:t>
            </a:r>
          </a:p>
          <a:p>
            <a:pPr marL="285750" indent="-285750"/>
            <a:r>
              <a:rPr lang="en-GB" sz="1800" dirty="0">
                <a:latin typeface="+mn-lt"/>
              </a:rPr>
              <a:t>Lyrics synchronization.</a:t>
            </a:r>
          </a:p>
        </p:txBody>
      </p:sp>
    </p:spTree>
    <p:extLst>
      <p:ext uri="{BB962C8B-B14F-4D97-AF65-F5344CB8AC3E}">
        <p14:creationId xmlns:p14="http://schemas.microsoft.com/office/powerpoint/2010/main" val="318033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-GB" dirty="0">
                <a:latin typeface="+mj-lt"/>
              </a:rPr>
              <a:t>Introduction</a:t>
            </a:r>
            <a:br>
              <a:rPr lang="en-GB" dirty="0">
                <a:latin typeface="+mj-lt"/>
              </a:rPr>
            </a:br>
            <a:r>
              <a:rPr lang="en-GB" sz="3200" dirty="0">
                <a:latin typeface="+mj-lt"/>
              </a:rPr>
              <a:t>But there is a problem in theatre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2273D-426A-2F42-8C5D-F5AC57932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56" y="3268640"/>
            <a:ext cx="684000" cy="671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88BFFD-3EDC-AC4D-8A53-71F8FD81D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85" y="2043251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FFE8CD-1492-AE43-A43A-C4E81B083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421" y="2360842"/>
            <a:ext cx="828000" cy="726905"/>
          </a:xfrm>
          <a:prstGeom prst="rect">
            <a:avLst/>
          </a:prstGeom>
        </p:spPr>
      </p:pic>
      <p:sp>
        <p:nvSpPr>
          <p:cNvPr id="16" name="Google Shape;112;p20">
            <a:extLst>
              <a:ext uri="{FF2B5EF4-FFF2-40B4-BE49-F238E27FC236}">
                <a16:creationId xmlns:a16="http://schemas.microsoft.com/office/drawing/2014/main" id="{6221B5CF-D978-C841-AA41-76301F755E9A}"/>
              </a:ext>
            </a:extLst>
          </p:cNvPr>
          <p:cNvSpPr txBox="1">
            <a:spLocks/>
          </p:cNvSpPr>
          <p:nvPr/>
        </p:nvSpPr>
        <p:spPr>
          <a:xfrm>
            <a:off x="2699875" y="2360842"/>
            <a:ext cx="3420125" cy="136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6688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sz="1800" dirty="0">
                <a:latin typeface="+mn-lt"/>
              </a:rPr>
              <a:t>Creation of captions.</a:t>
            </a:r>
          </a:p>
          <a:p>
            <a:pPr marL="285750" indent="-285750"/>
            <a:r>
              <a:rPr lang="en-GB" sz="1800" dirty="0">
                <a:latin typeface="+mn-lt"/>
              </a:rPr>
              <a:t>Need of human intervention.</a:t>
            </a:r>
          </a:p>
          <a:p>
            <a:pPr marL="285750" indent="-285750"/>
            <a:r>
              <a:rPr lang="en-GB" sz="1800" dirty="0">
                <a:latin typeface="+mn-lt"/>
              </a:rPr>
              <a:t>High costs.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E4B5E1-42FC-2645-AEE8-76EFCD9BBA93}"/>
              </a:ext>
            </a:extLst>
          </p:cNvPr>
          <p:cNvSpPr/>
          <p:nvPr/>
        </p:nvSpPr>
        <p:spPr>
          <a:xfrm>
            <a:off x="920278" y="4181561"/>
            <a:ext cx="4821093" cy="13009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920278" y="4529891"/>
            <a:ext cx="3651084" cy="604271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 algn="ctr">
              <a:buNone/>
            </a:pPr>
            <a:r>
              <a:rPr lang="en" sz="2000" b="1" dirty="0">
                <a:solidFill>
                  <a:schemeClr val="bg1"/>
                </a:solidFill>
                <a:latin typeface="+mn-lt"/>
              </a:rPr>
              <a:t>Subtitling synchronization in theatre is not yet automated.</a:t>
            </a:r>
            <a:endParaRPr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Google Shape;306;p39">
            <a:extLst>
              <a:ext uri="{FF2B5EF4-FFF2-40B4-BE49-F238E27FC236}">
                <a16:creationId xmlns:a16="http://schemas.microsoft.com/office/drawing/2014/main" id="{19CE04ED-3C50-9742-9A9E-D746B5E93D7C}"/>
              </a:ext>
            </a:extLst>
          </p:cNvPr>
          <p:cNvSpPr/>
          <p:nvPr/>
        </p:nvSpPr>
        <p:spPr>
          <a:xfrm>
            <a:off x="4738322" y="4489130"/>
            <a:ext cx="681619" cy="685794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endParaRPr sz="1556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36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2297332" y="2520000"/>
            <a:ext cx="4549333" cy="1017299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pPr algn="ctr"/>
            <a:r>
              <a:rPr lang="en" sz="6000" dirty="0">
                <a:solidFill>
                  <a:srgbClr val="FFFFFF"/>
                </a:solidFill>
                <a:latin typeface="+mj-lt"/>
              </a:rPr>
              <a:t>Goal</a:t>
            </a:r>
            <a:endParaRPr sz="6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294967295"/>
          </p:nvPr>
        </p:nvSpPr>
        <p:spPr>
          <a:xfrm>
            <a:off x="2297334" y="3780000"/>
            <a:ext cx="4549333" cy="1305639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0" indent="0" algn="ctr">
              <a:spcBef>
                <a:spcPts val="667"/>
              </a:spcBef>
              <a:buNone/>
            </a:pPr>
            <a:r>
              <a:rPr lang="en-GB" sz="2000" dirty="0">
                <a:solidFill>
                  <a:srgbClr val="FFFFFF"/>
                </a:solidFill>
                <a:latin typeface="+mn-lt"/>
              </a:rPr>
              <a:t>The definition of a real-time procedure to synchronize the playback of subtitles in a theatre play.</a:t>
            </a: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algn="r"/>
            <a:fld id="{00000000-1234-1234-1234-123412341234}" type="slidenum">
              <a:rPr lang="en">
                <a:solidFill>
                  <a:schemeClr val="tx1"/>
                </a:solidFill>
              </a:rPr>
              <a:pPr algn="r"/>
              <a:t>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Google Shape;302;p39">
            <a:extLst>
              <a:ext uri="{FF2B5EF4-FFF2-40B4-BE49-F238E27FC236}">
                <a16:creationId xmlns:a16="http://schemas.microsoft.com/office/drawing/2014/main" id="{E7B7B753-D653-9B41-846D-74FA473EC07E}"/>
              </a:ext>
            </a:extLst>
          </p:cNvPr>
          <p:cNvSpPr>
            <a:spLocks noChangeAspect="1"/>
          </p:cNvSpPr>
          <p:nvPr/>
        </p:nvSpPr>
        <p:spPr>
          <a:xfrm>
            <a:off x="3822973" y="653111"/>
            <a:ext cx="1498051" cy="1500388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endParaRPr sz="155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34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Related work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Correlation</a:t>
            </a:r>
            <a:endParaRPr sz="3200" dirty="0">
              <a:latin typeface="+mj-lt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dirty="0"/>
          </a:p>
        </p:txBody>
      </p:sp>
      <p:sp>
        <p:nvSpPr>
          <p:cNvPr id="7" name="Google Shape;121;p21">
            <a:extLst>
              <a:ext uri="{FF2B5EF4-FFF2-40B4-BE49-F238E27FC236}">
                <a16:creationId xmlns:a16="http://schemas.microsoft.com/office/drawing/2014/main" id="{90B9B0DF-7BE0-2145-BAC2-CC8A93FFA8D2}"/>
              </a:ext>
            </a:extLst>
          </p:cNvPr>
          <p:cNvSpPr txBox="1">
            <a:spLocks/>
          </p:cNvSpPr>
          <p:nvPr/>
        </p:nvSpPr>
        <p:spPr>
          <a:xfrm>
            <a:off x="71999" y="1619592"/>
            <a:ext cx="5866345" cy="300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5" marR="0" lvl="0" indent="-366885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015990" marR="0" lvl="1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523985" marR="0" lvl="2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2031980" marR="0" lvl="3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×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539975" marR="0" lvl="4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3047970" marR="0" lvl="5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555964" marR="0" lvl="6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4063959" marR="0" lvl="7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○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571954" marR="0" lvl="8" indent="-366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■"/>
              <a:defRPr sz="1778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/>
            <a:r>
              <a:rPr lang="en-GB" sz="1800" dirty="0">
                <a:latin typeface="+mn-lt"/>
              </a:rPr>
              <a:t>A measure of similarity is computed.</a:t>
            </a:r>
          </a:p>
          <a:p>
            <a:pPr marL="285750" indent="-285750"/>
            <a:r>
              <a:rPr lang="en-GB" sz="1800" dirty="0">
                <a:latin typeface="+mn-lt"/>
              </a:rPr>
              <a:t>Some kind of distance function, typically the cross-correlation.</a:t>
            </a:r>
          </a:p>
          <a:p>
            <a:pPr marL="285750" indent="-285750"/>
            <a:r>
              <a:rPr lang="en-GB" sz="1800" dirty="0">
                <a:latin typeface="+mn-lt"/>
              </a:rPr>
              <a:t>Very slow given its high computational load.</a:t>
            </a:r>
          </a:p>
          <a:p>
            <a:pPr marL="285750" indent="-285750"/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809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0" y="180000"/>
            <a:ext cx="6120000" cy="1439592"/>
          </a:xfrm>
          <a:prstGeom prst="rect">
            <a:avLst/>
          </a:prstGeom>
        </p:spPr>
        <p:txBody>
          <a:bodyPr spcFirstLastPara="1" wrap="square" lIns="101583" tIns="101583" rIns="101583" bIns="101583" anchor="b" anchorCtr="0">
            <a:noAutofit/>
          </a:bodyPr>
          <a:lstStyle/>
          <a:p>
            <a:r>
              <a:rPr lang="en" dirty="0">
                <a:latin typeface="+mj-lt"/>
              </a:rPr>
              <a:t>Related work</a:t>
            </a:r>
            <a:br>
              <a:rPr lang="en" dirty="0">
                <a:latin typeface="+mj-lt"/>
              </a:rPr>
            </a:br>
            <a:r>
              <a:rPr lang="en" sz="3200" dirty="0">
                <a:latin typeface="+mj-lt"/>
              </a:rPr>
              <a:t>Dynamic Time Warping</a:t>
            </a:r>
            <a:endParaRPr sz="3200" dirty="0">
              <a:latin typeface="+mj-lt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60000" y="5220000"/>
            <a:ext cx="609667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dirty="0"/>
          </a:p>
        </p:txBody>
      </p:sp>
      <p:sp>
        <p:nvSpPr>
          <p:cNvPr id="10" name="Google Shape;122;p21">
            <a:extLst>
              <a:ext uri="{FF2B5EF4-FFF2-40B4-BE49-F238E27FC236}">
                <a16:creationId xmlns:a16="http://schemas.microsoft.com/office/drawing/2014/main" id="{DFFE6E68-6CD1-284F-9A64-9AFCE965404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2000" y="1619592"/>
            <a:ext cx="5729710" cy="2903667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285750" indent="-285750"/>
            <a:r>
              <a:rPr lang="en-GB" sz="1800" dirty="0">
                <a:latin typeface="+mn-lt"/>
              </a:rPr>
              <a:t>Alignment of signals using dynamic programming techniques.</a:t>
            </a:r>
          </a:p>
          <a:p>
            <a:pPr marL="285750" indent="-285750"/>
            <a:r>
              <a:rPr lang="en-GB" sz="1800" dirty="0">
                <a:latin typeface="+mn-lt"/>
              </a:rPr>
              <a:t>Specific feature space.</a:t>
            </a:r>
          </a:p>
          <a:p>
            <a:pPr marL="285750" indent="-285750"/>
            <a:r>
              <a:rPr lang="en-GB" sz="1800" dirty="0">
                <a:latin typeface="+mn-lt"/>
              </a:rPr>
              <a:t>A distance function is defined to determine the similarity.</a:t>
            </a:r>
          </a:p>
          <a:p>
            <a:pPr marL="285750" indent="-285750"/>
            <a:r>
              <a:rPr lang="en-GB" sz="1800" dirty="0">
                <a:latin typeface="+mn-lt"/>
              </a:rPr>
              <a:t>Set of restrictions.</a:t>
            </a:r>
          </a:p>
          <a:p>
            <a:pPr marL="285750" indent="-285750"/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5924702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6248</TotalTime>
  <Words>824</Words>
  <Application>Microsoft Macintosh PowerPoint</Application>
  <PresentationFormat>On-screen Show (16:10)</PresentationFormat>
  <Paragraphs>149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Lato Light</vt:lpstr>
      <vt:lpstr>Lato Hairline</vt:lpstr>
      <vt:lpstr>Calibri Light</vt:lpstr>
      <vt:lpstr>Calibri</vt:lpstr>
      <vt:lpstr>Cambria Math</vt:lpstr>
      <vt:lpstr>Arial</vt:lpstr>
      <vt:lpstr>Eglamour template</vt:lpstr>
      <vt:lpstr>Automatic captioning synchronization in theatre</vt:lpstr>
      <vt:lpstr>Motivation</vt:lpstr>
      <vt:lpstr>Agenda</vt:lpstr>
      <vt:lpstr>Introduction From movies to theatre</vt:lpstr>
      <vt:lpstr>Introduction A lot of solutions for multimedia</vt:lpstr>
      <vt:lpstr>Introduction But there is a problem in theatre</vt:lpstr>
      <vt:lpstr>Goal</vt:lpstr>
      <vt:lpstr>Related work Correlation</vt:lpstr>
      <vt:lpstr>Related work Dynamic Time Warping</vt:lpstr>
      <vt:lpstr>Related work Acoustic Fingerprint</vt:lpstr>
      <vt:lpstr>System description Overall description</vt:lpstr>
      <vt:lpstr>System description Image generation</vt:lpstr>
      <vt:lpstr>System description Audio characterization: SIFT</vt:lpstr>
      <vt:lpstr>System description Indexing and searching: LSH</vt:lpstr>
      <vt:lpstr>System description Timing estimation</vt:lpstr>
      <vt:lpstr>Database Limited availability of data</vt:lpstr>
      <vt:lpstr>PowerPoint Presentation</vt:lpstr>
      <vt:lpstr>Experiments Methodology</vt:lpstr>
      <vt:lpstr>Experiments Influence of LSH parameters</vt:lpstr>
      <vt:lpstr>Experiments Influence of query length</vt:lpstr>
      <vt:lpstr>Experiments Influence of audio sources</vt:lpstr>
      <vt:lpstr>Experiments Influence of audio sources</vt:lpstr>
      <vt:lpstr>Conclusions Main ideas</vt:lpstr>
      <vt:lpstr>Conclusions Future work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Diego Carrero Figueroa</cp:lastModifiedBy>
  <cp:revision>123</cp:revision>
  <dcterms:modified xsi:type="dcterms:W3CDTF">2019-09-23T15:50:41Z</dcterms:modified>
</cp:coreProperties>
</file>